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23A1CC3-2375-41D4-9E03-427CAF2A4C1A}"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FF16868-8199-4C2C-A5B1-63AEE139F88E}"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AD9FF7F-6988-44CC-821B-644E70CD2F73}"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5C12C299-16B2-4475-990D-751901EACC14}"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F34E6425-0181-43F2-84FC-787E803FD2F8}"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6E86A4C-8E40-4F87-A4F0-01A0687C5742}"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smtClean="0"/>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5E72C73-2D91-4E12-BA25-F0AA0C03599B}"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it.wikipedia.org/wiki/Moto_di_rivoluzione#La_rivoluzione_terrestre" TargetMode="External"/><Relationship Id="rId13" Type="http://schemas.openxmlformats.org/officeDocument/2006/relationships/hyperlink" Target="https://it.wikipedia.org/wiki/Isole" TargetMode="External"/><Relationship Id="rId18" Type="http://schemas.openxmlformats.org/officeDocument/2006/relationships/hyperlink" Target="https://it.wikipedia.org/wiki/Mantello_terrestre" TargetMode="External"/><Relationship Id="rId3" Type="http://schemas.openxmlformats.org/officeDocument/2006/relationships/hyperlink" Target="https://it.wikipedia.org/wiki/Satellite_naturale" TargetMode="External"/><Relationship Id="rId21" Type="http://schemas.openxmlformats.org/officeDocument/2006/relationships/hyperlink" Target="https://it.wikipedia.org/wiki/Ferro" TargetMode="External"/><Relationship Id="rId7" Type="http://schemas.openxmlformats.org/officeDocument/2006/relationships/hyperlink" Target="https://it.wikipedia.org/wiki/Eclittica" TargetMode="External"/><Relationship Id="rId12" Type="http://schemas.openxmlformats.org/officeDocument/2006/relationships/hyperlink" Target="https://it.wikipedia.org/wiki/Continenti" TargetMode="External"/><Relationship Id="rId17" Type="http://schemas.openxmlformats.org/officeDocument/2006/relationships/hyperlink" Target="https://it.wikipedia.org/wiki/Solido" TargetMode="External"/><Relationship Id="rId2" Type="http://schemas.openxmlformats.org/officeDocument/2006/relationships/hyperlink" Target="https://it.wikipedia.org/wiki/Storia_della_Terra" TargetMode="External"/><Relationship Id="rId16" Type="http://schemas.openxmlformats.org/officeDocument/2006/relationships/hyperlink" Target="https://it.wikipedia.org/wiki/Centro_della_Terra" TargetMode="External"/><Relationship Id="rId20" Type="http://schemas.openxmlformats.org/officeDocument/2006/relationships/hyperlink" Target="https://it.wikipedia.org/wiki/Campo_geomagnetico" TargetMode="External"/><Relationship Id="rId1" Type="http://schemas.openxmlformats.org/officeDocument/2006/relationships/slideLayout" Target="../slideLayouts/slideLayout2.xml"/><Relationship Id="rId6" Type="http://schemas.openxmlformats.org/officeDocument/2006/relationships/hyperlink" Target="https://it.wikipedia.org/wiki/Asse_terrestre" TargetMode="External"/><Relationship Id="rId11" Type="http://schemas.openxmlformats.org/officeDocument/2006/relationships/hyperlink" Target="https://it.wikipedia.org/wiki/Oceani" TargetMode="External"/><Relationship Id="rId5" Type="http://schemas.openxmlformats.org/officeDocument/2006/relationships/hyperlink" Target="https://it.wikipedia.org/wiki/Terra#cite_note-11" TargetMode="External"/><Relationship Id="rId15" Type="http://schemas.openxmlformats.org/officeDocument/2006/relationships/hyperlink" Target="https://it.wikipedia.org/wiki/Tettonica_delle_placche" TargetMode="External"/><Relationship Id="rId23" Type="http://schemas.openxmlformats.org/officeDocument/2006/relationships/image" Target="../media/image2.png"/><Relationship Id="rId10" Type="http://schemas.openxmlformats.org/officeDocument/2006/relationships/hyperlink" Target="https://it.wikipedia.org/wiki/Ecosistema" TargetMode="External"/><Relationship Id="rId19" Type="http://schemas.openxmlformats.org/officeDocument/2006/relationships/hyperlink" Target="https://it.wikipedia.org/wiki/Nucleo_terrestre" TargetMode="External"/><Relationship Id="rId4" Type="http://schemas.openxmlformats.org/officeDocument/2006/relationships/hyperlink" Target="https://it.wikipedia.org/wiki/Luna" TargetMode="External"/><Relationship Id="rId9" Type="http://schemas.openxmlformats.org/officeDocument/2006/relationships/hyperlink" Target="https://it.wikipedia.org/wiki/Stagione" TargetMode="External"/><Relationship Id="rId14" Type="http://schemas.openxmlformats.org/officeDocument/2006/relationships/hyperlink" Target="https://it.wikipedia.org/wiki/Crosta_terrestre" TargetMode="External"/><Relationship Id="rId22" Type="http://schemas.openxmlformats.org/officeDocument/2006/relationships/hyperlink" Target="https://it.wikipedia.org/wiki/Niche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udiarapido.it/il-sole-stella-del-sistema-solare/" TargetMode="External"/><Relationship Id="rId2" Type="http://schemas.openxmlformats.org/officeDocument/2006/relationships/hyperlink" Target="https://www.studiarapido.it/moto-di-rotazione-della-terra-spiegato-modo-semplic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tudiarapido.it/le-tre-leggi-di-keplero-spiegate-sempli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TERRA NELLO SPAZIO</a:t>
            </a:r>
            <a:endParaRPr lang="it-IT" dirty="0"/>
          </a:p>
        </p:txBody>
      </p:sp>
      <p:sp>
        <p:nvSpPr>
          <p:cNvPr id="3" name="Sottotitolo 2"/>
          <p:cNvSpPr>
            <a:spLocks noGrp="1"/>
          </p:cNvSpPr>
          <p:nvPr>
            <p:ph type="subTitle" idx="1"/>
          </p:nvPr>
        </p:nvSpPr>
        <p:spPr>
          <a:xfrm>
            <a:off x="1154955" y="4777380"/>
            <a:ext cx="7126896" cy="682894"/>
          </a:xfrm>
        </p:spPr>
        <p:txBody>
          <a:bodyPr/>
          <a:lstStyle/>
          <a:p>
            <a:r>
              <a:rPr lang="it-IT" dirty="0" smtClean="0"/>
              <a:t>I MOTI DELLA TERRA, LA LATIDUDINE E LA LONGITUDINE, IL Dì, LA NOTTE E LE STAGIONE  </a:t>
            </a:r>
            <a:endParaRPr lang="it-IT" dirty="0"/>
          </a:p>
        </p:txBody>
      </p:sp>
    </p:spTree>
    <p:extLst>
      <p:ext uri="{BB962C8B-B14F-4D97-AF65-F5344CB8AC3E}">
        <p14:creationId xmlns:p14="http://schemas.microsoft.com/office/powerpoint/2010/main" val="382096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TERRA</a:t>
            </a:r>
            <a:endParaRPr lang="it-IT" dirty="0"/>
          </a:p>
        </p:txBody>
      </p:sp>
      <p:sp>
        <p:nvSpPr>
          <p:cNvPr id="3" name="Segnaposto contenuto 2"/>
          <p:cNvSpPr>
            <a:spLocks noGrp="1"/>
          </p:cNvSpPr>
          <p:nvPr>
            <p:ph idx="1"/>
          </p:nvPr>
        </p:nvSpPr>
        <p:spPr>
          <a:xfrm>
            <a:off x="457201" y="2312126"/>
            <a:ext cx="8712926" cy="5029199"/>
          </a:xfrm>
        </p:spPr>
        <p:txBody>
          <a:bodyPr>
            <a:noAutofit/>
          </a:bodyPr>
          <a:lstStyle/>
          <a:p>
            <a:pPr marL="0" indent="0">
              <a:buNone/>
            </a:pPr>
            <a:r>
              <a:rPr lang="it-IT" sz="1500" dirty="0" smtClean="0"/>
              <a:t>La terra è un globo quasi perfettamente sferico, il raggio della sfera è pari a 6400 km. La superficie della terra è occupata dai due terzi da acqua. La </a:t>
            </a:r>
            <a:r>
              <a:rPr lang="it-IT" sz="1500" dirty="0"/>
              <a:t>sua formazione è datata a circa </a:t>
            </a:r>
            <a:r>
              <a:rPr lang="it-IT" sz="1500" dirty="0">
                <a:hlinkClick r:id="rId2" tooltip="Storia della Terra"/>
              </a:rPr>
              <a:t>4,54 miliardi di anni</a:t>
            </a:r>
            <a:r>
              <a:rPr lang="it-IT" sz="1500" dirty="0"/>
              <a:t> </a:t>
            </a:r>
            <a:r>
              <a:rPr lang="it-IT" sz="1500" dirty="0" smtClean="0"/>
              <a:t>fa. </a:t>
            </a:r>
            <a:r>
              <a:rPr lang="it-IT" sz="1500" dirty="0"/>
              <a:t>La Terra possiede un </a:t>
            </a:r>
            <a:r>
              <a:rPr lang="it-IT" sz="1500" dirty="0">
                <a:hlinkClick r:id="rId3" tooltip="Satellite naturale"/>
              </a:rPr>
              <a:t>satellite naturale</a:t>
            </a:r>
            <a:r>
              <a:rPr lang="it-IT" sz="1500" dirty="0"/>
              <a:t> chiamato </a:t>
            </a:r>
            <a:r>
              <a:rPr lang="it-IT" sz="1500" dirty="0">
                <a:hlinkClick r:id="rId4" tooltip="Luna"/>
              </a:rPr>
              <a:t>Luna</a:t>
            </a:r>
            <a:r>
              <a:rPr lang="it-IT" sz="1500" dirty="0"/>
              <a:t> la cui età, stimata analizzando alcuni campioni delle rocce più antiche, è risultata compresa tra 4,29 e 4,56 miliardi di anni</a:t>
            </a:r>
            <a:r>
              <a:rPr lang="it-IT" sz="1500" baseline="30000" dirty="0">
                <a:hlinkClick r:id="rId5"/>
              </a:rPr>
              <a:t>[11]</a:t>
            </a:r>
            <a:r>
              <a:rPr lang="it-IT" sz="1500" dirty="0"/>
              <a:t>. L'</a:t>
            </a:r>
            <a:r>
              <a:rPr lang="it-IT" sz="1500" dirty="0">
                <a:hlinkClick r:id="rId6" tooltip="Asse terrestre"/>
              </a:rPr>
              <a:t>asse di rotazione</a:t>
            </a:r>
            <a:r>
              <a:rPr lang="it-IT" sz="1500" dirty="0"/>
              <a:t> terrestre è inclinato rispetto alla perpendicolare al piano dell'</a:t>
            </a:r>
            <a:r>
              <a:rPr lang="it-IT" sz="1500" dirty="0">
                <a:hlinkClick r:id="rId7" tooltip="Eclittica"/>
              </a:rPr>
              <a:t>eclittica</a:t>
            </a:r>
            <a:r>
              <a:rPr lang="it-IT" sz="1500" dirty="0"/>
              <a:t>: questa inclinazione combinata con la </a:t>
            </a:r>
            <a:r>
              <a:rPr lang="it-IT" sz="1500" dirty="0">
                <a:hlinkClick r:id="rId8" tooltip="Moto di rivoluzione"/>
              </a:rPr>
              <a:t>rivoluzione della Terra</a:t>
            </a:r>
            <a:r>
              <a:rPr lang="it-IT" sz="1500" dirty="0"/>
              <a:t> intorno al Sole causa l'</a:t>
            </a:r>
            <a:r>
              <a:rPr lang="it-IT" sz="1500" dirty="0">
                <a:hlinkClick r:id="rId9" tooltip="Stagione"/>
              </a:rPr>
              <a:t>alternarsi delle stagioni</a:t>
            </a:r>
            <a:r>
              <a:rPr lang="it-IT" sz="1500" dirty="0"/>
              <a:t>.</a:t>
            </a:r>
          </a:p>
          <a:p>
            <a:pPr marL="0" indent="0">
              <a:buNone/>
            </a:pPr>
            <a:r>
              <a:rPr lang="it-IT" sz="1500" dirty="0"/>
              <a:t>Le condizioni atmosferiche primordiali sono state alterate in maniera preponderante dalla presenza di forme di vita che hanno creato un diverso </a:t>
            </a:r>
            <a:r>
              <a:rPr lang="it-IT" sz="1500" dirty="0">
                <a:hlinkClick r:id="rId10" tooltip="Ecosistema"/>
              </a:rPr>
              <a:t>equilibrio ecologico</a:t>
            </a:r>
            <a:r>
              <a:rPr lang="it-IT" sz="1500" dirty="0"/>
              <a:t> plasmando la superficie del pianeta. Circa il 71% della superficie è coperta da </a:t>
            </a:r>
            <a:r>
              <a:rPr lang="it-IT" sz="1500" dirty="0">
                <a:hlinkClick r:id="rId11" tooltip="Oceani"/>
              </a:rPr>
              <a:t>oceani</a:t>
            </a:r>
            <a:r>
              <a:rPr lang="it-IT" sz="1500" dirty="0"/>
              <a:t> di acqua salata e il restante 29% è rappresentato dai </a:t>
            </a:r>
            <a:r>
              <a:rPr lang="it-IT" sz="1500" dirty="0">
                <a:hlinkClick r:id="rId12" tooltip="Continenti"/>
              </a:rPr>
              <a:t>continenti</a:t>
            </a:r>
            <a:r>
              <a:rPr lang="it-IT" sz="1500" dirty="0"/>
              <a:t> e dalle </a:t>
            </a:r>
            <a:r>
              <a:rPr lang="it-IT" sz="1500" dirty="0">
                <a:hlinkClick r:id="rId13" tooltip="Isole"/>
              </a:rPr>
              <a:t>isole</a:t>
            </a:r>
            <a:r>
              <a:rPr lang="it-IT" sz="1500" dirty="0"/>
              <a:t>.</a:t>
            </a:r>
          </a:p>
          <a:p>
            <a:pPr marL="0" indent="0">
              <a:buNone/>
            </a:pPr>
            <a:r>
              <a:rPr lang="it-IT" sz="1500" dirty="0" smtClean="0"/>
              <a:t>La</a:t>
            </a:r>
            <a:r>
              <a:rPr lang="it-IT" sz="1500" dirty="0"/>
              <a:t> </a:t>
            </a:r>
            <a:r>
              <a:rPr lang="it-IT" sz="1500" dirty="0">
                <a:hlinkClick r:id="rId14" tooltip="Crosta terrestre"/>
              </a:rPr>
              <a:t>superficie esterna</a:t>
            </a:r>
            <a:r>
              <a:rPr lang="it-IT" sz="1500" dirty="0"/>
              <a:t> è suddivisa in diversi segmenti rigidi detti </a:t>
            </a:r>
            <a:r>
              <a:rPr lang="it-IT" sz="1500" dirty="0">
                <a:hlinkClick r:id="rId15" tooltip="Tettonica delle placche"/>
              </a:rPr>
              <a:t>placche tettoniche</a:t>
            </a:r>
            <a:r>
              <a:rPr lang="it-IT" sz="1500" dirty="0"/>
              <a:t> che si spostano lungo la superficie in periodi di diversi milioni di anni. La </a:t>
            </a:r>
            <a:r>
              <a:rPr lang="it-IT" sz="1500" dirty="0">
                <a:hlinkClick r:id="rId16" tooltip="Centro della Terra"/>
              </a:rPr>
              <a:t>parte interna</a:t>
            </a:r>
            <a:r>
              <a:rPr lang="it-IT" sz="1500" dirty="0"/>
              <a:t>, attiva dal punto di vista geologico, è composta da uno spesso strato relativamente </a:t>
            </a:r>
            <a:r>
              <a:rPr lang="it-IT" sz="1500" dirty="0">
                <a:hlinkClick r:id="rId17" tooltip="Solido"/>
              </a:rPr>
              <a:t>solido</a:t>
            </a:r>
            <a:r>
              <a:rPr lang="it-IT" sz="1500" dirty="0"/>
              <a:t> o plastico, denominato </a:t>
            </a:r>
            <a:r>
              <a:rPr lang="it-IT" sz="1500" dirty="0">
                <a:hlinkClick r:id="rId18" tooltip="Mantello terrestre"/>
              </a:rPr>
              <a:t>mantello</a:t>
            </a:r>
            <a:r>
              <a:rPr lang="it-IT" sz="1500" dirty="0"/>
              <a:t>, e da un </a:t>
            </a:r>
            <a:r>
              <a:rPr lang="it-IT" sz="1500" dirty="0">
                <a:hlinkClick r:id="rId19" tooltip="Nucleo terrestre"/>
              </a:rPr>
              <a:t>nucleo</a:t>
            </a:r>
            <a:r>
              <a:rPr lang="it-IT" sz="1500" dirty="0"/>
              <a:t> diviso a sua volta in nucleo esterno, dove si genera il </a:t>
            </a:r>
            <a:r>
              <a:rPr lang="it-IT" sz="1500" dirty="0">
                <a:hlinkClick r:id="rId20" tooltip="Campo geomagnetico"/>
              </a:rPr>
              <a:t>campo magnetico</a:t>
            </a:r>
            <a:r>
              <a:rPr lang="it-IT" sz="1500" dirty="0"/>
              <a:t>, e nucleo interno solido, costituito principalmente da </a:t>
            </a:r>
            <a:r>
              <a:rPr lang="it-IT" sz="1500" dirty="0">
                <a:hlinkClick r:id="rId21" tooltip="Ferro"/>
              </a:rPr>
              <a:t>ferro</a:t>
            </a:r>
            <a:r>
              <a:rPr lang="it-IT" sz="1500" dirty="0"/>
              <a:t> e </a:t>
            </a:r>
            <a:r>
              <a:rPr lang="it-IT" sz="1500" dirty="0">
                <a:hlinkClick r:id="rId22" tooltip="Nichel"/>
              </a:rPr>
              <a:t>nichel</a:t>
            </a:r>
            <a:r>
              <a:rPr lang="it-IT" sz="1500" dirty="0"/>
              <a:t>. </a:t>
            </a:r>
          </a:p>
          <a:p>
            <a:pPr marL="0" indent="0">
              <a:buNone/>
            </a:pPr>
            <a:r>
              <a:rPr lang="it-IT" sz="1500" dirty="0" smtClean="0"/>
              <a:t>dagli oceani.</a:t>
            </a:r>
            <a:endParaRPr lang="it-IT" sz="1500" dirty="0"/>
          </a:p>
        </p:txBody>
      </p:sp>
      <p:pic>
        <p:nvPicPr>
          <p:cNvPr id="4" name="Immagine 3"/>
          <p:cNvPicPr>
            <a:picLocks noChangeAspect="1"/>
          </p:cNvPicPr>
          <p:nvPr/>
        </p:nvPicPr>
        <p:blipFill>
          <a:blip r:embed="rId23"/>
          <a:stretch>
            <a:fillRect/>
          </a:stretch>
        </p:blipFill>
        <p:spPr>
          <a:xfrm>
            <a:off x="9170127" y="3105421"/>
            <a:ext cx="2857500" cy="2266950"/>
          </a:xfrm>
          <a:prstGeom prst="rect">
            <a:avLst/>
          </a:prstGeom>
        </p:spPr>
      </p:pic>
    </p:spTree>
    <p:extLst>
      <p:ext uri="{BB962C8B-B14F-4D97-AF65-F5344CB8AC3E}">
        <p14:creationId xmlns:p14="http://schemas.microsoft.com/office/powerpoint/2010/main" val="2674724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MOTO DI ROTAZIONE DELLA TERRA</a:t>
            </a:r>
            <a:endParaRPr lang="it-IT" dirty="0"/>
          </a:p>
        </p:txBody>
      </p:sp>
      <p:sp>
        <p:nvSpPr>
          <p:cNvPr id="3" name="Segnaposto contenuto 2"/>
          <p:cNvSpPr>
            <a:spLocks noGrp="1"/>
          </p:cNvSpPr>
          <p:nvPr>
            <p:ph idx="1"/>
          </p:nvPr>
        </p:nvSpPr>
        <p:spPr>
          <a:xfrm>
            <a:off x="483326" y="2429692"/>
            <a:ext cx="8007531" cy="4428308"/>
          </a:xfrm>
        </p:spPr>
        <p:txBody>
          <a:bodyPr>
            <a:normAutofit fontScale="92500" lnSpcReduction="20000"/>
          </a:bodyPr>
          <a:lstStyle/>
          <a:p>
            <a:pPr marL="0" indent="0">
              <a:buNone/>
            </a:pPr>
            <a:r>
              <a:rPr lang="it-IT" dirty="0"/>
              <a:t>Viene definito moto di rotazione il movimento che compie la Terra, da ovest verso est (quindi in senso antiorario), intorno al proprio asse</a:t>
            </a:r>
            <a:r>
              <a:rPr lang="it-IT" dirty="0" smtClean="0"/>
              <a:t>.</a:t>
            </a:r>
            <a:endParaRPr lang="it-IT" dirty="0"/>
          </a:p>
          <a:p>
            <a:pPr marL="0" indent="0">
              <a:buNone/>
            </a:pPr>
            <a:r>
              <a:rPr lang="it-IT" dirty="0"/>
              <a:t>La durata di questo movimento può essere definita in relazione a una stella (giorno sidereo) o al Sole (giorno solare</a:t>
            </a:r>
            <a:r>
              <a:rPr lang="it-IT" dirty="0" smtClean="0"/>
              <a:t>).</a:t>
            </a:r>
            <a:endParaRPr lang="it-IT" dirty="0"/>
          </a:p>
          <a:p>
            <a:pPr marL="0" indent="0">
              <a:buNone/>
            </a:pPr>
            <a:r>
              <a:rPr lang="it-IT" dirty="0"/>
              <a:t>Il giorno sidereo è definito come l’intervallo di tempo tra due passaggi consecutivi di una stella su un determinato meridiano della superficie terrestre ed ha una durata di 23h 56m 4s</a:t>
            </a:r>
            <a:r>
              <a:rPr lang="it-IT" dirty="0" smtClean="0"/>
              <a:t>.</a:t>
            </a:r>
            <a:endParaRPr lang="it-IT" dirty="0"/>
          </a:p>
          <a:p>
            <a:pPr marL="0" indent="0">
              <a:buNone/>
            </a:pPr>
            <a:r>
              <a:rPr lang="it-IT" dirty="0"/>
              <a:t>Invece il giorno solare, ossia l’intervallo di tempo tra due passaggi consecutivi del Sole sullo stesso meridiano, ha una durata di 24 ore, 4 minuti in più del giorno sidereo. Questo perché, mentre la Terra ruota intorno al proprio asse compie anche un tratto della sua orbita intorno al sole (moto di rivoluzione), quindi, per vedere la Terra nella sua posizione iniziale bisogna dare un supplemento di rotazione uguale all’arco di orbita percorso</a:t>
            </a:r>
            <a:r>
              <a:rPr lang="it-IT" dirty="0" smtClean="0"/>
              <a:t>.</a:t>
            </a:r>
            <a:endParaRPr lang="it-IT" dirty="0"/>
          </a:p>
          <a:p>
            <a:pPr marL="0" indent="0">
              <a:buNone/>
            </a:pPr>
            <a:r>
              <a:rPr lang="it-IT" dirty="0"/>
              <a:t>Questo movimento di rotazione terrestre non è, però, costante. Ci sono infatti delle discrepanze provocate dalla vicinanza con il Sole e la Luna (che attrae le masse d’acqua terrestri); per cui, questo effetto sinergico (del Sole e della Luna) provoca un rallentamento del moto di rotazione.</a:t>
            </a:r>
          </a:p>
        </p:txBody>
      </p:sp>
      <p:pic>
        <p:nvPicPr>
          <p:cNvPr id="4" name="Immagine 3"/>
          <p:cNvPicPr>
            <a:picLocks noChangeAspect="1"/>
          </p:cNvPicPr>
          <p:nvPr/>
        </p:nvPicPr>
        <p:blipFill>
          <a:blip r:embed="rId2"/>
          <a:stretch>
            <a:fillRect/>
          </a:stretch>
        </p:blipFill>
        <p:spPr>
          <a:xfrm>
            <a:off x="8490857" y="3082832"/>
            <a:ext cx="3792582" cy="2847705"/>
          </a:xfrm>
          <a:prstGeom prst="rect">
            <a:avLst/>
          </a:prstGeom>
        </p:spPr>
      </p:pic>
    </p:spTree>
    <p:extLst>
      <p:ext uri="{BB962C8B-B14F-4D97-AF65-F5344CB8AC3E}">
        <p14:creationId xmlns:p14="http://schemas.microsoft.com/office/powerpoint/2010/main" val="4010281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MOTO DI RIVOLUZIONE</a:t>
            </a:r>
            <a:endParaRPr lang="it-IT" dirty="0"/>
          </a:p>
        </p:txBody>
      </p:sp>
      <p:sp>
        <p:nvSpPr>
          <p:cNvPr id="3" name="Segnaposto contenuto 2"/>
          <p:cNvSpPr>
            <a:spLocks noGrp="1"/>
          </p:cNvSpPr>
          <p:nvPr>
            <p:ph idx="1"/>
          </p:nvPr>
        </p:nvSpPr>
        <p:spPr>
          <a:xfrm>
            <a:off x="457200" y="2603499"/>
            <a:ext cx="7694023" cy="4254501"/>
          </a:xfrm>
        </p:spPr>
        <p:txBody>
          <a:bodyPr>
            <a:normAutofit/>
          </a:bodyPr>
          <a:lstStyle/>
          <a:p>
            <a:pPr marL="0" indent="0">
              <a:buNone/>
            </a:pPr>
            <a:r>
              <a:rPr lang="it-IT" dirty="0"/>
              <a:t>La Terra, mentre ruota intorno al proprio asse (</a:t>
            </a:r>
            <a:r>
              <a:rPr lang="it-IT" b="1" dirty="0">
                <a:hlinkClick r:id="rId2"/>
              </a:rPr>
              <a:t>moto di rotazione</a:t>
            </a:r>
            <a:r>
              <a:rPr lang="it-IT" dirty="0"/>
              <a:t>), ruota intorno al </a:t>
            </a:r>
            <a:r>
              <a:rPr lang="it-IT" b="1" dirty="0">
                <a:hlinkClick r:id="rId3"/>
              </a:rPr>
              <a:t>Sole</a:t>
            </a:r>
            <a:r>
              <a:rPr lang="it-IT" dirty="0"/>
              <a:t> compiendo il suo </a:t>
            </a:r>
            <a:r>
              <a:rPr lang="it-IT" b="1" dirty="0"/>
              <a:t>moto di rivoluzione</a:t>
            </a:r>
            <a:r>
              <a:rPr lang="it-IT" dirty="0"/>
              <a:t>.</a:t>
            </a:r>
          </a:p>
          <a:p>
            <a:pPr marL="0" indent="0">
              <a:buNone/>
            </a:pPr>
            <a:r>
              <a:rPr lang="it-IT" dirty="0"/>
              <a:t>Il </a:t>
            </a:r>
            <a:r>
              <a:rPr lang="it-IT" b="1" dirty="0"/>
              <a:t>moto di rivoluzione</a:t>
            </a:r>
            <a:r>
              <a:rPr lang="it-IT" dirty="0"/>
              <a:t> è quello che la Terra compie, da ovest verso est, attorno al Sole, descrivendo un’orbita ellittica, detta </a:t>
            </a:r>
            <a:r>
              <a:rPr lang="it-IT" b="1" dirty="0"/>
              <a:t>eclittica</a:t>
            </a:r>
            <a:r>
              <a:rPr lang="it-IT" dirty="0"/>
              <a:t>, di cui il Sole occupa uno dei fuochi.</a:t>
            </a:r>
          </a:p>
          <a:p>
            <a:pPr marL="0" indent="0">
              <a:buNone/>
            </a:pPr>
            <a:r>
              <a:rPr lang="it-IT" dirty="0"/>
              <a:t>La </a:t>
            </a:r>
            <a:r>
              <a:rPr lang="it-IT" b="1" dirty="0"/>
              <a:t>durata</a:t>
            </a:r>
            <a:r>
              <a:rPr lang="it-IT" dirty="0"/>
              <a:t> è di 365 giorni, 5 ore, 48 minuti e 46 secondi.</a:t>
            </a:r>
          </a:p>
          <a:p>
            <a:pPr marL="0" indent="0">
              <a:buNone/>
            </a:pPr>
            <a:r>
              <a:rPr lang="it-IT" dirty="0"/>
              <a:t>Nel suo percorso lungo l’eclittica (circa 930 milioni di chilometri), la Terra dista dal Sole 147 milioni di km circa al </a:t>
            </a:r>
            <a:r>
              <a:rPr lang="it-IT" b="1" dirty="0">
                <a:hlinkClick r:id="rId4"/>
              </a:rPr>
              <a:t>perielio</a:t>
            </a:r>
            <a:r>
              <a:rPr lang="it-IT" dirty="0"/>
              <a:t> e 152 milioni di km circa all’</a:t>
            </a:r>
            <a:r>
              <a:rPr lang="it-IT" b="1" dirty="0">
                <a:hlinkClick r:id="rId4"/>
              </a:rPr>
              <a:t>afelio</a:t>
            </a:r>
            <a:r>
              <a:rPr lang="it-IT" dirty="0"/>
              <a:t>. Secondo le </a:t>
            </a:r>
            <a:r>
              <a:rPr lang="it-IT" b="1" dirty="0">
                <a:hlinkClick r:id="rId4"/>
              </a:rPr>
              <a:t>leggi di Keplero</a:t>
            </a:r>
            <a:r>
              <a:rPr lang="it-IT" dirty="0"/>
              <a:t>, la Terra è più veloce nelle vicinanze del perielio e meno veloce nelle vicinanze dell’afelio; la sua velocità media è di circa 30 km/s.</a:t>
            </a:r>
            <a:endParaRPr lang="it-IT" dirty="0"/>
          </a:p>
        </p:txBody>
      </p:sp>
      <p:pic>
        <p:nvPicPr>
          <p:cNvPr id="4" name="Immagine 3"/>
          <p:cNvPicPr>
            <a:picLocks noChangeAspect="1"/>
          </p:cNvPicPr>
          <p:nvPr/>
        </p:nvPicPr>
        <p:blipFill>
          <a:blip r:embed="rId5"/>
          <a:stretch>
            <a:fillRect/>
          </a:stretch>
        </p:blipFill>
        <p:spPr>
          <a:xfrm>
            <a:off x="8005626" y="3358107"/>
            <a:ext cx="4186374" cy="2102168"/>
          </a:xfrm>
          <a:prstGeom prst="rect">
            <a:avLst/>
          </a:prstGeom>
        </p:spPr>
      </p:pic>
    </p:spTree>
    <p:extLst>
      <p:ext uri="{BB962C8B-B14F-4D97-AF65-F5344CB8AC3E}">
        <p14:creationId xmlns:p14="http://schemas.microsoft.com/office/powerpoint/2010/main" val="401687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LONGITUDINE E LA LATITUDINE</a:t>
            </a:r>
            <a:endParaRPr lang="it-IT" dirty="0"/>
          </a:p>
        </p:txBody>
      </p:sp>
      <p:sp>
        <p:nvSpPr>
          <p:cNvPr id="3" name="Segnaposto contenuto 2"/>
          <p:cNvSpPr>
            <a:spLocks noGrp="1"/>
          </p:cNvSpPr>
          <p:nvPr>
            <p:ph idx="1"/>
          </p:nvPr>
        </p:nvSpPr>
        <p:spPr>
          <a:xfrm>
            <a:off x="0" y="2272937"/>
            <a:ext cx="9261566" cy="4585063"/>
          </a:xfrm>
        </p:spPr>
        <p:txBody>
          <a:bodyPr>
            <a:normAutofit fontScale="85000" lnSpcReduction="10000"/>
          </a:bodyPr>
          <a:lstStyle/>
          <a:p>
            <a:pPr marL="0" indent="0" fontAlgn="base">
              <a:buNone/>
            </a:pPr>
            <a:r>
              <a:rPr lang="it-IT" dirty="0"/>
              <a:t>La latitudine e la longitudine sono le coordinate principali che si servono di quelle linee immaginarie chiamate meridiani e paralleli che sono usate dai geografi per "tagliare in porzioni" lo spazio della superficie terrestre. Entrambe si misurano in gradi</a:t>
            </a:r>
            <a:r>
              <a:rPr lang="it-IT" dirty="0" smtClean="0"/>
              <a:t>.  </a:t>
            </a:r>
            <a:r>
              <a:rPr lang="it-IT" dirty="0"/>
              <a:t>L</a:t>
            </a:r>
            <a:r>
              <a:rPr lang="it-IT" dirty="0" smtClean="0"/>
              <a:t>a </a:t>
            </a:r>
            <a:r>
              <a:rPr lang="it-IT" dirty="0"/>
              <a:t>Terra non è piatta e quindi per riprodurla a due dimensioni </a:t>
            </a:r>
            <a:r>
              <a:rPr lang="it-IT" dirty="0" smtClean="0"/>
              <a:t>, </a:t>
            </a:r>
            <a:r>
              <a:rPr lang="it-IT" dirty="0"/>
              <a:t>servono calcoli basati sulle cosiddette grandezze angolari, cioè distanze formate dall'angolo creato dai sue sensi provenienti </a:t>
            </a:r>
            <a:r>
              <a:rPr lang="it-IT" dirty="0" smtClean="0"/>
              <a:t>dall'osservatore.</a:t>
            </a:r>
          </a:p>
          <a:p>
            <a:pPr marL="0" indent="0" fontAlgn="base">
              <a:buNone/>
            </a:pPr>
            <a:r>
              <a:rPr lang="it-IT" b="1" dirty="0" smtClean="0"/>
              <a:t>LA </a:t>
            </a:r>
            <a:r>
              <a:rPr lang="it-IT" b="1" dirty="0"/>
              <a:t>LATITUDINE</a:t>
            </a:r>
            <a:endParaRPr lang="it-IT" dirty="0"/>
          </a:p>
          <a:p>
            <a:pPr marL="0" indent="0" fontAlgn="base">
              <a:buNone/>
            </a:pPr>
            <a:r>
              <a:rPr lang="it-IT" dirty="0"/>
              <a:t>Rappresenta la </a:t>
            </a:r>
            <a:r>
              <a:rPr lang="it-IT" b="1" dirty="0"/>
              <a:t>distanza angolare di un punto dall'Equatore</a:t>
            </a:r>
            <a:r>
              <a:rPr lang="it-IT" dirty="0"/>
              <a:t> (che infatti ha latitudine 0°). Per conoscere la latitudine del posto in cui ci si trova si può osservare l'</a:t>
            </a:r>
            <a:r>
              <a:rPr lang="it-IT" b="1" dirty="0"/>
              <a:t>altezza della Stella Polare</a:t>
            </a:r>
            <a:r>
              <a:rPr lang="it-IT" dirty="0"/>
              <a:t> rispetto al punto di osservazione: essa coincide sempre con la latitudine.</a:t>
            </a:r>
          </a:p>
          <a:p>
            <a:pPr marL="0" indent="0" fontAlgn="base">
              <a:buNone/>
            </a:pPr>
            <a:r>
              <a:rPr lang="it-IT" dirty="0"/>
              <a:t>La latitudine al Polo Nord è di +90° mentre quella del Polo Sud è di -90°.</a:t>
            </a:r>
          </a:p>
          <a:p>
            <a:pPr marL="0" indent="0" fontAlgn="base">
              <a:buNone/>
            </a:pPr>
            <a:r>
              <a:rPr lang="it-IT" b="1" dirty="0"/>
              <a:t>LA LONGITUDINE</a:t>
            </a:r>
            <a:endParaRPr lang="it-IT" dirty="0"/>
          </a:p>
          <a:p>
            <a:pPr marL="0" indent="0" fontAlgn="base">
              <a:buNone/>
            </a:pPr>
            <a:r>
              <a:rPr lang="it-IT" dirty="0"/>
              <a:t>Indica la distanza angolare di un punto dal Meridiano 0 (o Meridiano di Greenwich o Meridiano fondamentale). A destra del Meridiano di Greenwich vi sono le </a:t>
            </a:r>
            <a:r>
              <a:rPr lang="it-IT" b="1" dirty="0"/>
              <a:t>Longitudini est</a:t>
            </a:r>
            <a:r>
              <a:rPr lang="it-IT" dirty="0"/>
              <a:t>, mentre a sinistra si calcolano le </a:t>
            </a:r>
            <a:r>
              <a:rPr lang="it-IT" b="1" dirty="0"/>
              <a:t>Longitudini Ovest.</a:t>
            </a:r>
            <a:endParaRPr lang="it-IT" dirty="0"/>
          </a:p>
          <a:p>
            <a:pPr marL="0" indent="0" fontAlgn="base">
              <a:buNone/>
            </a:pPr>
            <a:r>
              <a:rPr lang="it-IT" dirty="0"/>
              <a:t>L'ora locale ci può aiutare a determinare la longitudine: ogni 4 minuti la Terra percorre un grado. Se l'ora del posto in cui ci troviamo </a:t>
            </a:r>
            <a:r>
              <a:rPr lang="it-IT" b="1" dirty="0"/>
              <a:t>è superiore rispetto all'ora di Greenwich</a:t>
            </a:r>
            <a:r>
              <a:rPr lang="it-IT" dirty="0"/>
              <a:t> (dove passa appunto il meridiano)  allora siamo ad una longitudine Est, se invece l'orario è minore, siamo a Ovest.</a:t>
            </a:r>
          </a:p>
          <a:p>
            <a:pPr marL="0" indent="0">
              <a:buNone/>
            </a:pPr>
            <a:endParaRPr lang="it-IT" dirty="0"/>
          </a:p>
        </p:txBody>
      </p:sp>
      <p:pic>
        <p:nvPicPr>
          <p:cNvPr id="4" name="Immagine 3"/>
          <p:cNvPicPr>
            <a:picLocks noChangeAspect="1"/>
          </p:cNvPicPr>
          <p:nvPr/>
        </p:nvPicPr>
        <p:blipFill>
          <a:blip r:embed="rId2"/>
          <a:stretch>
            <a:fillRect/>
          </a:stretch>
        </p:blipFill>
        <p:spPr>
          <a:xfrm>
            <a:off x="9261565" y="2272937"/>
            <a:ext cx="2930435" cy="3747692"/>
          </a:xfrm>
          <a:prstGeom prst="rect">
            <a:avLst/>
          </a:prstGeom>
        </p:spPr>
      </p:pic>
    </p:spTree>
    <p:extLst>
      <p:ext uri="{BB962C8B-B14F-4D97-AF65-F5344CB8AC3E}">
        <p14:creationId xmlns:p14="http://schemas.microsoft.com/office/powerpoint/2010/main" val="24217777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Dì E LA NOTTE</a:t>
            </a:r>
            <a:endParaRPr lang="it-IT" dirty="0"/>
          </a:p>
        </p:txBody>
      </p:sp>
      <p:sp>
        <p:nvSpPr>
          <p:cNvPr id="3" name="Segnaposto contenuto 2"/>
          <p:cNvSpPr>
            <a:spLocks noGrp="1"/>
          </p:cNvSpPr>
          <p:nvPr>
            <p:ph idx="1"/>
          </p:nvPr>
        </p:nvSpPr>
        <p:spPr>
          <a:xfrm>
            <a:off x="169816" y="2116183"/>
            <a:ext cx="11874137" cy="4741818"/>
          </a:xfrm>
        </p:spPr>
        <p:txBody>
          <a:bodyPr>
            <a:normAutofit fontScale="92500" lnSpcReduction="20000"/>
          </a:bodyPr>
          <a:lstStyle/>
          <a:p>
            <a:pPr marL="0" indent="0">
              <a:buNone/>
            </a:pPr>
            <a:r>
              <a:rPr lang="it-IT" b="1" dirty="0"/>
              <a:t>L'alternarsi del dì e della notte</a:t>
            </a:r>
            <a:endParaRPr lang="it-IT" dirty="0"/>
          </a:p>
          <a:p>
            <a:pPr marL="0" indent="0">
              <a:buNone/>
            </a:pPr>
            <a:r>
              <a:rPr lang="it-IT" dirty="0"/>
              <a:t>Il moto di rotazione terrestre, che si compie nell'arco di 24 ore, periodo a cui si dà il nome di </a:t>
            </a:r>
            <a:r>
              <a:rPr lang="it-IT" b="1" dirty="0"/>
              <a:t>giorno solare</a:t>
            </a:r>
            <a:r>
              <a:rPr lang="it-IT" dirty="0"/>
              <a:t>, provoca l'alternarsi del </a:t>
            </a:r>
            <a:r>
              <a:rPr lang="it-IT" b="1" dirty="0"/>
              <a:t>dì</a:t>
            </a:r>
            <a:r>
              <a:rPr lang="it-IT" dirty="0"/>
              <a:t> (periodo di luce) e della </a:t>
            </a:r>
            <a:r>
              <a:rPr lang="it-IT" b="1" dirty="0"/>
              <a:t>notte</a:t>
            </a:r>
            <a:r>
              <a:rPr lang="it-IT" dirty="0"/>
              <a:t> (periodo di buio). I raggi del Sole arrivano sulla Terra paralleli fra loro e, a causa della sfericità terrestre, in ogni momento illuminano solo la metà della superficie terrestre rivolta verso il Sole (dì), mentre l'altra metà è al buio (notte). Il circolo massimo che divide la parte rischiarata da quella in ombra è detta </a:t>
            </a:r>
            <a:r>
              <a:rPr lang="it-IT" b="1" dirty="0"/>
              <a:t>circolo di illuminazione</a:t>
            </a:r>
            <a:r>
              <a:rPr lang="it-IT" dirty="0"/>
              <a:t> e si sposta continuamente durante il moto di rotazione.</a:t>
            </a:r>
          </a:p>
          <a:p>
            <a:pPr marL="0" indent="0">
              <a:buNone/>
            </a:pPr>
            <a:r>
              <a:rPr lang="it-IT" b="1" dirty="0"/>
              <a:t>Il passaggio dal dì alla notte avviene gradualmente</a:t>
            </a:r>
            <a:r>
              <a:rPr lang="it-IT" dirty="0"/>
              <a:t>, per la presenza intorno alla Terra dell'atmosfera, che diffonde, riflette e rifrange la luce solare: si originano così l'</a:t>
            </a:r>
            <a:r>
              <a:rPr lang="it-IT" b="1" dirty="0"/>
              <a:t>alba</a:t>
            </a:r>
            <a:r>
              <a:rPr lang="it-IT" dirty="0"/>
              <a:t> (periodo durante il quale la luce del Sole comincia a diffondersi prima che esso sia visibile sopra l'orizzonte) e il </a:t>
            </a:r>
            <a:r>
              <a:rPr lang="it-IT" b="1" dirty="0"/>
              <a:t>crepuscolo</a:t>
            </a:r>
            <a:r>
              <a:rPr lang="it-IT" dirty="0"/>
              <a:t> (periodo durante il quale la luce diminuisce d'intensità dopo che il Sole è sceso sotto l'orizzonte).</a:t>
            </a:r>
          </a:p>
          <a:p>
            <a:pPr marL="0" indent="0">
              <a:buNone/>
            </a:pPr>
            <a:r>
              <a:rPr lang="it-IT" b="1" dirty="0"/>
              <a:t>La diversa durata del dì e della notte</a:t>
            </a:r>
            <a:endParaRPr lang="it-IT" dirty="0"/>
          </a:p>
          <a:p>
            <a:pPr marL="0" indent="0">
              <a:buNone/>
            </a:pPr>
            <a:r>
              <a:rPr lang="it-IT" dirty="0"/>
              <a:t>Se l'asse terrestre fosse perpendicolare al piano dell'orbita, il circolo d'illuminazione passerebbe sempre per i poli e taglierebbe esattamente in due parti uguali tutti i paralleli; quindi, per tutto l'anno e in ogni punto della Terra, il dì e la notte avrebbero la stessa durata, cioè 12 ore ciascuno. Ma, poiché l'asse terrestre è inclinato di 66°33' sul piano dell'orbita, e inoltre si mantiene parallelo a se stesso durante il moto di rivoluzione intorno al Sole, nel corso dell'anno il circolo d'illuminazione non passa sempre per i poli e ciò determina la diversa durata del dì e della notte e anche, come si vedrà di seguito, l'alternarsi delle stagioni.</a:t>
            </a:r>
          </a:p>
          <a:p>
            <a:pPr marL="0" indent="0">
              <a:buNone/>
            </a:pPr>
            <a:endParaRPr lang="it-IT" dirty="0"/>
          </a:p>
        </p:txBody>
      </p:sp>
    </p:spTree>
    <p:extLst>
      <p:ext uri="{BB962C8B-B14F-4D97-AF65-F5344CB8AC3E}">
        <p14:creationId xmlns:p14="http://schemas.microsoft.com/office/powerpoint/2010/main" val="2450024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STAGIONI</a:t>
            </a:r>
            <a:endParaRPr lang="it-IT" dirty="0"/>
          </a:p>
        </p:txBody>
      </p:sp>
      <p:sp>
        <p:nvSpPr>
          <p:cNvPr id="3" name="Segnaposto contenuto 2"/>
          <p:cNvSpPr>
            <a:spLocks noGrp="1"/>
          </p:cNvSpPr>
          <p:nvPr>
            <p:ph idx="1"/>
          </p:nvPr>
        </p:nvSpPr>
        <p:spPr>
          <a:xfrm>
            <a:off x="0" y="2390503"/>
            <a:ext cx="12043954" cy="4467497"/>
          </a:xfrm>
        </p:spPr>
        <p:txBody>
          <a:bodyPr>
            <a:normAutofit fontScale="92500" lnSpcReduction="10000"/>
          </a:bodyPr>
          <a:lstStyle/>
          <a:p>
            <a:pPr marL="0" indent="0">
              <a:buNone/>
            </a:pPr>
            <a:r>
              <a:rPr lang="it-IT" dirty="0"/>
              <a:t>l 21 giugno, giorno del solstizio d'estate, il polo Nord è rivolto verso il Sole e il circolo d'illuminazione, tangente ai circoli polari Artico e Antartico, taglia a metà l'equatore; nell'emisfero boreale la superficie illuminata è maggiore di quella in ombra e si hanno il dì più lungo e la notte più corta </a:t>
            </a:r>
            <a:r>
              <a:rPr lang="it-IT" dirty="0" smtClean="0"/>
              <a:t>dell'anno. </a:t>
            </a:r>
            <a:r>
              <a:rPr lang="it-IT" dirty="0"/>
              <a:t>Nella zona compresa tra il Circolo Polare Artico e il polo Nord, in questo giorno il sole non tramonta e il dì dura 24 ore</a:t>
            </a:r>
            <a:r>
              <a:rPr lang="it-IT" dirty="0" smtClean="0"/>
              <a:t>. Il </a:t>
            </a:r>
            <a:r>
              <a:rPr lang="it-IT" dirty="0"/>
              <a:t>21 dicembre, giorno del solstizio d'inverno, è invece il polo Sud a essere rivolto verso il Sole, perciò nell'emisfero boreale la superficie illuminata è minore di quella in ombra: si hanno il dì più corto e la notte più lunga dell'anno </a:t>
            </a:r>
            <a:r>
              <a:rPr lang="it-IT" dirty="0" smtClean="0"/>
              <a:t>. </a:t>
            </a:r>
            <a:r>
              <a:rPr lang="it-IT" dirty="0"/>
              <a:t>Nella zona compresa tra il Circolo Polare Artico e il polo Nord, in questo giorno il Sole non sorge e la notte dura 24 ore. Tra il 21 giugno e il 21 dicembre, nell'emisfero boreale progressivamente il dì si accorcia e la notte si allunga, mentre tra il 21 dicembre e il 21 giugno si allunga il dì e si accorcia la </a:t>
            </a:r>
            <a:r>
              <a:rPr lang="it-IT" dirty="0" smtClean="0"/>
              <a:t>notte. In </a:t>
            </a:r>
            <a:r>
              <a:rPr lang="it-IT" dirty="0"/>
              <a:t>due soli giorni dell'anno, il 21 marzo, equinozio di primavera, e il 23 settembre, equinozio d'autunno, il dì e la notte hanno la stessa durata in tutti i punti della Terra. Ciò accade perché nessuno dei due poli è inclinato verso il Sole: il circolo d'illuminazione passa per i poli, taglia a metà tutti i paralleli e le condizioni di illuminazione sono uguali in entrambi gli emisferi</a:t>
            </a:r>
            <a:r>
              <a:rPr lang="it-IT" dirty="0" smtClean="0"/>
              <a:t>. Solo </a:t>
            </a:r>
            <a:r>
              <a:rPr lang="it-IT" dirty="0"/>
              <a:t>all'equatore, dunque, il dì e la notte hanno la stessa durata per tutto l'anno</a:t>
            </a:r>
            <a:r>
              <a:rPr lang="it-IT" dirty="0" smtClean="0"/>
              <a:t>. Il </a:t>
            </a:r>
            <a:r>
              <a:rPr lang="it-IT" dirty="0"/>
              <a:t>succedersi delle </a:t>
            </a:r>
            <a:r>
              <a:rPr lang="it-IT" dirty="0" smtClean="0"/>
              <a:t>stagioni. A </a:t>
            </a:r>
            <a:r>
              <a:rPr lang="it-IT" dirty="0"/>
              <a:t>causa dell'inclinazione dell'asse terrestre, nel corso dell'anno non varia solo la durata del dì e della notte, ma anche l'inclinazione con cui i raggi solari giungono sulla superficie terrestre e quindi il riscaldamento che ne deriva; più precisamente, il riscaldamento è massimo quando i raggi solari formano un angolo retto con il piano tangente alla superficie terrestre in un punto, mentre è minore se il valore di questo angolo si riduce: a ciò si deve dunque l'alternarsi di periodi caldi e periodi freddi, cioè il succedersi delle stagioni</a:t>
            </a:r>
          </a:p>
        </p:txBody>
      </p:sp>
    </p:spTree>
    <p:extLst>
      <p:ext uri="{BB962C8B-B14F-4D97-AF65-F5344CB8AC3E}">
        <p14:creationId xmlns:p14="http://schemas.microsoft.com/office/powerpoint/2010/main" val="19898937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03566" y="2521130"/>
            <a:ext cx="7668487" cy="3407229"/>
          </a:xfrm>
        </p:spPr>
        <p:txBody>
          <a:bodyPr>
            <a:normAutofit/>
          </a:bodyPr>
          <a:lstStyle/>
          <a:p>
            <a:pPr marL="0" indent="0" algn="ctr">
              <a:buNone/>
            </a:pPr>
            <a:r>
              <a:rPr lang="it-IT" sz="2400" b="1" dirty="0" smtClean="0"/>
              <a:t>GRAZIE PER L’ATTENZIONE </a:t>
            </a:r>
          </a:p>
          <a:p>
            <a:pPr marL="0" indent="0" algn="ctr">
              <a:buNone/>
            </a:pPr>
            <a:r>
              <a:rPr lang="it-IT" sz="2400" b="1" dirty="0" smtClean="0"/>
              <a:t>SANTORELLI MATHIAS</a:t>
            </a:r>
            <a:endParaRPr lang="it-IT" sz="2400" b="1" dirty="0"/>
          </a:p>
        </p:txBody>
      </p:sp>
    </p:spTree>
    <p:extLst>
      <p:ext uri="{BB962C8B-B14F-4D97-AF65-F5344CB8AC3E}">
        <p14:creationId xmlns:p14="http://schemas.microsoft.com/office/powerpoint/2010/main" val="32929453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TM02900722[[fn=Sala riunioni ione]]</Template>
  <TotalTime>92</TotalTime>
  <Words>832</Words>
  <Application>Microsoft Office PowerPoint</Application>
  <PresentationFormat>Widescreen</PresentationFormat>
  <Paragraphs>36</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Century Gothic</vt:lpstr>
      <vt:lpstr>Wingdings 3</vt:lpstr>
      <vt:lpstr>Sala riunioni ione</vt:lpstr>
      <vt:lpstr>LA TERRA NELLO SPAZIO</vt:lpstr>
      <vt:lpstr>LA TERRA</vt:lpstr>
      <vt:lpstr>IL MOTO DI ROTAZIONE DELLA TERRA</vt:lpstr>
      <vt:lpstr>IL MOTO DI RIVOLUZIONE</vt:lpstr>
      <vt:lpstr>LA LONGITUDINE E LA LATITUDINE</vt:lpstr>
      <vt:lpstr>IL Dì E LA NOTTE</vt:lpstr>
      <vt:lpstr>LE STAGIONI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TERRA NELLO SPAZIO</dc:title>
  <dc:creator>Magazzino</dc:creator>
  <cp:lastModifiedBy>Magazzino</cp:lastModifiedBy>
  <cp:revision>8</cp:revision>
  <dcterms:created xsi:type="dcterms:W3CDTF">2022-11-29T15:48:30Z</dcterms:created>
  <dcterms:modified xsi:type="dcterms:W3CDTF">2022-11-29T17:20:34Z</dcterms:modified>
</cp:coreProperties>
</file>